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Garet" charset="1" panose="00000000000000000000"/>
      <p:regular r:id="rId14"/>
    </p:embeddedFont>
    <p:embeddedFont>
      <p:font typeface="Mont Heavy" charset="1" panose="00000A00000000000000"/>
      <p:regular r:id="rId15"/>
    </p:embeddedFont>
    <p:embeddedFont>
      <p:font typeface="Mont Bold" charset="1" panose="000008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R3hE3u4I.mp4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png>
</file>

<file path=ppt/media/image28.svg>
</file>

<file path=ppt/media/image29.png>
</file>

<file path=ppt/media/image3.jpeg>
</file>

<file path=ppt/media/image4.png>
</file>

<file path=ppt/media/image5.png>
</file>

<file path=ppt/media/image6.sv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7.jpe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Relationship Id="rId7" Target="../media/image2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3.png" Type="http://schemas.openxmlformats.org/officeDocument/2006/relationships/image"/><Relationship Id="rId4" Target="../media/image24.svg" Type="http://schemas.openxmlformats.org/officeDocument/2006/relationships/image"/><Relationship Id="rId5" Target="../media/image25.jpeg" Type="http://schemas.openxmlformats.org/officeDocument/2006/relationships/image"/><Relationship Id="rId6" Target="../media/VAGR3hE3u4I.mp4" Type="http://schemas.openxmlformats.org/officeDocument/2006/relationships/video"/><Relationship Id="rId7" Target="../media/VAGR3hE3u4I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2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4273013"/>
          </a:xfrm>
          <a:custGeom>
            <a:avLst/>
            <a:gdLst/>
            <a:ahLst/>
            <a:cxnLst/>
            <a:rect r="r" b="b" t="t" l="l"/>
            <a:pathLst>
              <a:path h="4273013" w="18288000">
                <a:moveTo>
                  <a:pt x="0" y="0"/>
                </a:moveTo>
                <a:lnTo>
                  <a:pt x="18288000" y="0"/>
                </a:lnTo>
                <a:lnTo>
                  <a:pt x="18288000" y="4273013"/>
                </a:lnTo>
                <a:lnTo>
                  <a:pt x="0" y="4273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5586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354706" y="9079248"/>
            <a:ext cx="6933294" cy="396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renato.boranga@ritmolog.com.br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1090" y="9041148"/>
            <a:ext cx="4678224" cy="396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Renato Boranga</a:t>
            </a:r>
          </a:p>
        </p:txBody>
      </p:sp>
      <p:sp>
        <p:nvSpPr>
          <p:cNvPr name="AutoShape 6" id="6"/>
          <p:cNvSpPr/>
          <p:nvPr/>
        </p:nvSpPr>
        <p:spPr>
          <a:xfrm>
            <a:off x="6586522" y="9296400"/>
            <a:ext cx="476818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3877720" y="6208462"/>
            <a:ext cx="10532560" cy="109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1152">
                <a:solidFill>
                  <a:srgbClr val="FFBD59"/>
                </a:solidFill>
                <a:latin typeface="Garet"/>
                <a:ea typeface="Garet"/>
                <a:cs typeface="Garet"/>
                <a:sym typeface="Garet"/>
              </a:rPr>
              <a:t>USANDO INTELIGÊNCIA ARTIFICIAL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45112" y="94800"/>
            <a:ext cx="15197776" cy="5934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b="true">
                <a:solidFill>
                  <a:srgbClr val="FFFFFF"/>
                </a:solidFill>
                <a:latin typeface="Mont Heavy"/>
                <a:ea typeface="Mont Heavy"/>
                <a:cs typeface="Mont Heavy"/>
                <a:sym typeface="Mont Heavy"/>
              </a:rPr>
              <a:t>PREVISÃO DE EVENTOS E ACIDENTES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152177" y="2339637"/>
            <a:ext cx="13867858" cy="13867858"/>
          </a:xfrm>
          <a:custGeom>
            <a:avLst/>
            <a:gdLst/>
            <a:ahLst/>
            <a:cxnLst/>
            <a:rect r="r" b="b" t="t" l="l"/>
            <a:pathLst>
              <a:path h="13867858" w="13867858">
                <a:moveTo>
                  <a:pt x="0" y="0"/>
                </a:moveTo>
                <a:lnTo>
                  <a:pt x="13867858" y="0"/>
                </a:lnTo>
                <a:lnTo>
                  <a:pt x="13867858" y="13867857"/>
                </a:lnTo>
                <a:lnTo>
                  <a:pt x="0" y="138678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2040731"/>
            <a:ext cx="5066791" cy="6205538"/>
            <a:chOff x="0" y="0"/>
            <a:chExt cx="829947" cy="10164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29947" cy="1016475"/>
            </a:xfrm>
            <a:custGeom>
              <a:avLst/>
              <a:gdLst/>
              <a:ahLst/>
              <a:cxnLst/>
              <a:rect r="r" b="b" t="t" l="l"/>
              <a:pathLst>
                <a:path h="1016475" w="829947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787428" y="2339637"/>
            <a:ext cx="1264602" cy="1264602"/>
          </a:xfrm>
          <a:custGeom>
            <a:avLst/>
            <a:gdLst/>
            <a:ahLst/>
            <a:cxnLst/>
            <a:rect r="r" b="b" t="t" l="l"/>
            <a:pathLst>
              <a:path h="1264602" w="1264602">
                <a:moveTo>
                  <a:pt x="0" y="0"/>
                </a:moveTo>
                <a:lnTo>
                  <a:pt x="1264603" y="0"/>
                </a:lnTo>
                <a:lnTo>
                  <a:pt x="1264603" y="1264602"/>
                </a:lnTo>
                <a:lnTo>
                  <a:pt x="0" y="12646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610604" y="2040731"/>
            <a:ext cx="5066791" cy="6205538"/>
            <a:chOff x="0" y="0"/>
            <a:chExt cx="829947" cy="10164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29947" cy="1016475"/>
            </a:xfrm>
            <a:custGeom>
              <a:avLst/>
              <a:gdLst/>
              <a:ahLst/>
              <a:cxnLst/>
              <a:rect r="r" b="b" t="t" l="l"/>
              <a:pathLst>
                <a:path h="1016475" w="829947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3900097" y="-3632307"/>
            <a:ext cx="8775807" cy="8775807"/>
          </a:xfrm>
          <a:custGeom>
            <a:avLst/>
            <a:gdLst/>
            <a:ahLst/>
            <a:cxnLst/>
            <a:rect r="r" b="b" t="t" l="l"/>
            <a:pathLst>
              <a:path h="8775807" w="8775807">
                <a:moveTo>
                  <a:pt x="0" y="0"/>
                </a:moveTo>
                <a:lnTo>
                  <a:pt x="8775806" y="0"/>
                </a:lnTo>
                <a:lnTo>
                  <a:pt x="8775806" y="8775807"/>
                </a:lnTo>
                <a:lnTo>
                  <a:pt x="0" y="87758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2192509" y="2040731"/>
            <a:ext cx="5066791" cy="6205538"/>
            <a:chOff x="0" y="0"/>
            <a:chExt cx="829947" cy="10164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29947" cy="1016475"/>
            </a:xfrm>
            <a:custGeom>
              <a:avLst/>
              <a:gdLst/>
              <a:ahLst/>
              <a:cxnLst/>
              <a:rect r="r" b="b" t="t" l="l"/>
              <a:pathLst>
                <a:path h="1016475" w="829947">
                  <a:moveTo>
                    <a:pt x="705487" y="1016475"/>
                  </a:moveTo>
                  <a:lnTo>
                    <a:pt x="124460" y="1016475"/>
                  </a:lnTo>
                  <a:cubicBezTo>
                    <a:pt x="55880" y="1016475"/>
                    <a:pt x="0" y="960595"/>
                    <a:pt x="0" y="8920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705487" y="0"/>
                  </a:lnTo>
                  <a:cubicBezTo>
                    <a:pt x="774067" y="0"/>
                    <a:pt x="829947" y="55880"/>
                    <a:pt x="829947" y="124460"/>
                  </a:cubicBezTo>
                  <a:lnTo>
                    <a:pt x="829947" y="892015"/>
                  </a:lnTo>
                  <a:cubicBezTo>
                    <a:pt x="829947" y="960595"/>
                    <a:pt x="774067" y="1016475"/>
                    <a:pt x="705487" y="1016475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8511699" y="2409535"/>
            <a:ext cx="1264602" cy="1264602"/>
          </a:xfrm>
          <a:custGeom>
            <a:avLst/>
            <a:gdLst/>
            <a:ahLst/>
            <a:cxnLst/>
            <a:rect r="r" b="b" t="t" l="l"/>
            <a:pathLst>
              <a:path h="1264602" w="1264602">
                <a:moveTo>
                  <a:pt x="0" y="0"/>
                </a:moveTo>
                <a:lnTo>
                  <a:pt x="1264602" y="0"/>
                </a:lnTo>
                <a:lnTo>
                  <a:pt x="1264602" y="1264602"/>
                </a:lnTo>
                <a:lnTo>
                  <a:pt x="0" y="12646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4235969" y="2479451"/>
            <a:ext cx="1264602" cy="1264602"/>
          </a:xfrm>
          <a:custGeom>
            <a:avLst/>
            <a:gdLst/>
            <a:ahLst/>
            <a:cxnLst/>
            <a:rect r="r" b="b" t="t" l="l"/>
            <a:pathLst>
              <a:path h="1264602" w="1264602">
                <a:moveTo>
                  <a:pt x="0" y="0"/>
                </a:moveTo>
                <a:lnTo>
                  <a:pt x="1264603" y="0"/>
                </a:lnTo>
                <a:lnTo>
                  <a:pt x="1264603" y="1264603"/>
                </a:lnTo>
                <a:lnTo>
                  <a:pt x="0" y="12646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333815" y="3914876"/>
            <a:ext cx="4456560" cy="514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40"/>
              </a:lnSpc>
            </a:pPr>
            <a:r>
              <a:rPr lang="en-US" b="true" sz="27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AUMENTO DE ACIDENTES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28549" y="4800719"/>
            <a:ext cx="4362905" cy="2965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 comportamento imprudente dos motoristas, como excesso de velocidade ou condução em estado de fadiga, pode levar a acidentes graves, colocando em risco tanto os motoristas quanto outros usuários da estrada.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15720" y="3914876"/>
            <a:ext cx="4456560" cy="514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40"/>
              </a:lnSpc>
            </a:pPr>
            <a:r>
              <a:rPr lang="en-US" b="true" sz="27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AUMENTO DE CUSTOS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314491" y="4909034"/>
            <a:ext cx="3659018" cy="2222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Eventos de risco, como acidentes ou manutenções não planejadas, aumentam os custos operacionais da empresa.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192509" y="3710080"/>
            <a:ext cx="5142360" cy="923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40"/>
              </a:lnSpc>
            </a:pPr>
            <a:r>
              <a:rPr lang="en-US" b="true" sz="27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DIMINUIÇÃO DA PRODUTIVIDADE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038761" y="4800719"/>
            <a:ext cx="3659018" cy="33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 falta de monitoramento adequado e intervenções tardias pode resultar em uma diminuição da produtividade dos motoristas devido a paradas inesperadas, pausas longas ou acidentes.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648204" y="2408442"/>
            <a:ext cx="1543050" cy="105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b="true" sz="5600">
                <a:solidFill>
                  <a:srgbClr val="000000"/>
                </a:solidFill>
                <a:latin typeface="Mont Heavy"/>
                <a:ea typeface="Mont Heavy"/>
                <a:cs typeface="Mont Heavy"/>
                <a:sym typeface="Mont Heavy"/>
              </a:rPr>
              <a:t>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72475" y="2478340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b="true" sz="5600">
                <a:solidFill>
                  <a:srgbClr val="000000"/>
                </a:solidFill>
                <a:latin typeface="Mont Heavy"/>
                <a:ea typeface="Mont Heavy"/>
                <a:cs typeface="Mont Heavy"/>
                <a:sym typeface="Mont Heavy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096746" y="2548256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b="true" sz="5600">
                <a:solidFill>
                  <a:srgbClr val="000000"/>
                </a:solidFill>
                <a:latin typeface="Mont Heavy"/>
                <a:ea typeface="Mont Heavy"/>
                <a:cs typeface="Mont Heavy"/>
                <a:sym typeface="Mont Heavy"/>
              </a:rPr>
              <a:t>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010821" y="1157287"/>
            <a:ext cx="4029180" cy="797242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145859" t="0" r="-138123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1065934" y="4971086"/>
            <a:ext cx="8678682" cy="5988371"/>
          </a:xfrm>
          <a:custGeom>
            <a:avLst/>
            <a:gdLst/>
            <a:ahLst/>
            <a:cxnLst/>
            <a:rect r="r" b="b" t="t" l="l"/>
            <a:pathLst>
              <a:path h="5988371" w="8678682">
                <a:moveTo>
                  <a:pt x="0" y="0"/>
                </a:moveTo>
                <a:lnTo>
                  <a:pt x="8678682" y="0"/>
                </a:lnTo>
                <a:lnTo>
                  <a:pt x="8678682" y="5988371"/>
                </a:lnTo>
                <a:lnTo>
                  <a:pt x="0" y="5988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28700" y="800376"/>
            <a:ext cx="8305860" cy="2578002"/>
            <a:chOff x="0" y="0"/>
            <a:chExt cx="2127691" cy="6604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27691" cy="660400"/>
            </a:xfrm>
            <a:custGeom>
              <a:avLst/>
              <a:gdLst/>
              <a:ahLst/>
              <a:cxnLst/>
              <a:rect r="r" b="b" t="t" l="l"/>
              <a:pathLst>
                <a:path h="660400" w="2127691">
                  <a:moveTo>
                    <a:pt x="200323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003231" y="0"/>
                  </a:lnTo>
                  <a:cubicBezTo>
                    <a:pt x="2071811" y="0"/>
                    <a:pt x="2127691" y="55880"/>
                    <a:pt x="2127691" y="124460"/>
                  </a:cubicBezTo>
                  <a:lnTo>
                    <a:pt x="2127691" y="535940"/>
                  </a:lnTo>
                  <a:cubicBezTo>
                    <a:pt x="2127691" y="604520"/>
                    <a:pt x="2071811" y="660400"/>
                    <a:pt x="2003231" y="660400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601875" y="1401950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24514" t="-24403" r="-23476" b="-23831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2034209" y="3855180"/>
            <a:ext cx="8305860" cy="2578002"/>
            <a:chOff x="0" y="0"/>
            <a:chExt cx="2127691" cy="660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27691" cy="660400"/>
            </a:xfrm>
            <a:custGeom>
              <a:avLst/>
              <a:gdLst/>
              <a:ahLst/>
              <a:cxnLst/>
              <a:rect r="r" b="b" t="t" l="l"/>
              <a:pathLst>
                <a:path h="660400" w="2127691">
                  <a:moveTo>
                    <a:pt x="200323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003231" y="0"/>
                  </a:lnTo>
                  <a:cubicBezTo>
                    <a:pt x="2071811" y="0"/>
                    <a:pt x="2127691" y="55880"/>
                    <a:pt x="2127691" y="124460"/>
                  </a:cubicBezTo>
                  <a:lnTo>
                    <a:pt x="2127691" y="535940"/>
                  </a:lnTo>
                  <a:cubicBezTo>
                    <a:pt x="2127691" y="604520"/>
                    <a:pt x="2071811" y="660400"/>
                    <a:pt x="2003231" y="660400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2607384" y="4456754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24514" t="-24403" r="-23476" b="-23831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1028700" y="6908622"/>
            <a:ext cx="8305860" cy="2578002"/>
            <a:chOff x="0" y="0"/>
            <a:chExt cx="2127691" cy="660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127691" cy="660400"/>
            </a:xfrm>
            <a:custGeom>
              <a:avLst/>
              <a:gdLst/>
              <a:ahLst/>
              <a:cxnLst/>
              <a:rect r="r" b="b" t="t" l="l"/>
              <a:pathLst>
                <a:path h="660400" w="2127691">
                  <a:moveTo>
                    <a:pt x="200323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003231" y="0"/>
                  </a:lnTo>
                  <a:cubicBezTo>
                    <a:pt x="2071811" y="0"/>
                    <a:pt x="2127691" y="55880"/>
                    <a:pt x="2127691" y="124460"/>
                  </a:cubicBezTo>
                  <a:lnTo>
                    <a:pt x="2127691" y="535940"/>
                  </a:lnTo>
                  <a:cubicBezTo>
                    <a:pt x="2127691" y="604520"/>
                    <a:pt x="2071811" y="660400"/>
                    <a:pt x="2003231" y="660400"/>
                  </a:cubicBezTo>
                  <a:close/>
                </a:path>
              </a:pathLst>
            </a:custGeom>
            <a:solidFill>
              <a:srgbClr val="2E2D2D">
                <a:alpha val="60000"/>
              </a:srgbClr>
            </a:solidFill>
          </p:spPr>
        </p:sp>
      </p:grpSp>
      <p:sp>
        <p:nvSpPr>
          <p:cNvPr name="Freeform 22" id="22"/>
          <p:cNvSpPr/>
          <p:nvPr/>
        </p:nvSpPr>
        <p:spPr>
          <a:xfrm flipH="false" flipV="false" rot="0">
            <a:off x="1601875" y="7510197"/>
            <a:ext cx="1377121" cy="1374853"/>
          </a:xfrm>
          <a:custGeom>
            <a:avLst/>
            <a:gdLst/>
            <a:ahLst/>
            <a:cxnLst/>
            <a:rect r="r" b="b" t="t" l="l"/>
            <a:pathLst>
              <a:path h="1374853" w="1377121">
                <a:moveTo>
                  <a:pt x="0" y="0"/>
                </a:moveTo>
                <a:lnTo>
                  <a:pt x="1377122" y="0"/>
                </a:lnTo>
                <a:lnTo>
                  <a:pt x="1377122" y="1374853"/>
                </a:lnTo>
                <a:lnTo>
                  <a:pt x="0" y="137485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24514" t="-24403" r="-23476" b="-23831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2657862" y="3586227"/>
            <a:ext cx="2735097" cy="2769718"/>
          </a:xfrm>
          <a:custGeom>
            <a:avLst/>
            <a:gdLst/>
            <a:ahLst/>
            <a:cxnLst/>
            <a:rect r="r" b="b" t="t" l="l"/>
            <a:pathLst>
              <a:path h="2769718" w="2735097">
                <a:moveTo>
                  <a:pt x="0" y="0"/>
                </a:moveTo>
                <a:lnTo>
                  <a:pt x="2735097" y="0"/>
                </a:lnTo>
                <a:lnTo>
                  <a:pt x="2735097" y="2769718"/>
                </a:lnTo>
                <a:lnTo>
                  <a:pt x="0" y="27697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3173098" y="847716"/>
            <a:ext cx="4456560" cy="514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0"/>
              </a:lnSpc>
            </a:pPr>
            <a:r>
              <a:rPr lang="en-US" b="true" sz="27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PREVER RISCO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173098" y="1363850"/>
            <a:ext cx="5894702" cy="1878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 sistema prevê eventos de risco antes que ocorram, permitindo que a empresa tome medidas preventivas, como enviar alertas em tempo real ou ajustar as rotas e horários dos motoristas. Isso reduz significativamente a probabilidade de acidentes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518911" y="1491524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b="true" sz="5600">
                <a:solidFill>
                  <a:srgbClr val="000000"/>
                </a:solidFill>
                <a:latin typeface="Mont Heavy"/>
                <a:ea typeface="Mont Heavy"/>
                <a:cs typeface="Mont Heavy"/>
                <a:sym typeface="Mont Heavy"/>
              </a:rPr>
              <a:t>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524420" y="4546328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b="true" sz="5600">
                <a:solidFill>
                  <a:srgbClr val="000000"/>
                </a:solidFill>
                <a:latin typeface="Mont Heavy"/>
                <a:ea typeface="Mont Heavy"/>
                <a:cs typeface="Mont Heavy"/>
                <a:sym typeface="Mont Heavy"/>
              </a:rPr>
              <a:t>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088226" y="6938006"/>
            <a:ext cx="5115240" cy="514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0"/>
              </a:lnSpc>
            </a:pPr>
            <a:r>
              <a:rPr lang="en-US" b="true" sz="27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MELHORA NA EFICIÊNCIA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061961" y="7472097"/>
            <a:ext cx="6082039" cy="1878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 empresa pode gerenciar melhor as jornadas dos motoristas, prevenir incidentes que interrompam o fluxo de trabalho e aumentar a eficiência da equipe. Além disso, motoristas com comportamento de risco podem ser identificados e treinados, promovendo uma melhoria contínua.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518911" y="7599771"/>
            <a:ext cx="15430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b="true" sz="5600">
                <a:solidFill>
                  <a:srgbClr val="000000"/>
                </a:solidFill>
                <a:latin typeface="Mont Heavy"/>
                <a:ea typeface="Mont Heavy"/>
                <a:cs typeface="Mont Heavy"/>
                <a:sym typeface="Mont Heavy"/>
              </a:rPr>
              <a:t>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067470" y="4401581"/>
            <a:ext cx="5598357" cy="514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40"/>
              </a:lnSpc>
            </a:pPr>
            <a:r>
              <a:rPr lang="en-US" b="true" sz="27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MONITORAMENTO PROATIVO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067470" y="4917715"/>
            <a:ext cx="5894702" cy="935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 empresa pode agir antes que problemas graves aconteçam, minimizando reparos inesperados e custos associados a sinistros.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10800000">
            <a:off x="12111940" y="0"/>
            <a:ext cx="6176060" cy="4114800"/>
          </a:xfrm>
          <a:custGeom>
            <a:avLst/>
            <a:gdLst/>
            <a:ahLst/>
            <a:cxnLst/>
            <a:rect r="r" b="b" t="t" l="l"/>
            <a:pathLst>
              <a:path h="4114800" w="6176060">
                <a:moveTo>
                  <a:pt x="6176060" y="0"/>
                </a:moveTo>
                <a:lnTo>
                  <a:pt x="0" y="0"/>
                </a:lnTo>
                <a:lnTo>
                  <a:pt x="0" y="4114800"/>
                </a:lnTo>
                <a:lnTo>
                  <a:pt x="6176060" y="4114800"/>
                </a:lnTo>
                <a:lnTo>
                  <a:pt x="6176060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06358" y="3024635"/>
            <a:ext cx="9942869" cy="5714488"/>
          </a:xfrm>
          <a:custGeom>
            <a:avLst/>
            <a:gdLst/>
            <a:ahLst/>
            <a:cxnLst/>
            <a:rect r="r" b="b" t="t" l="l"/>
            <a:pathLst>
              <a:path h="5714488" w="9942869">
                <a:moveTo>
                  <a:pt x="0" y="0"/>
                </a:moveTo>
                <a:lnTo>
                  <a:pt x="9942869" y="0"/>
                </a:lnTo>
                <a:lnTo>
                  <a:pt x="9942869" y="5714489"/>
                </a:lnTo>
                <a:lnTo>
                  <a:pt x="0" y="57144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593069" y="4928061"/>
            <a:ext cx="1566893" cy="752199"/>
            <a:chOff x="0" y="0"/>
            <a:chExt cx="13288429" cy="6379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288429" cy="6379210"/>
            </a:xfrm>
            <a:custGeom>
              <a:avLst/>
              <a:gdLst/>
              <a:ahLst/>
              <a:cxnLst/>
              <a:rect r="r" b="b" t="t" l="l"/>
              <a:pathLst>
                <a:path h="6379210" w="13288429">
                  <a:moveTo>
                    <a:pt x="6637706" y="0"/>
                  </a:moveTo>
                  <a:lnTo>
                    <a:pt x="6637706" y="0"/>
                  </a:lnTo>
                  <a:lnTo>
                    <a:pt x="6637706" y="7620"/>
                  </a:lnTo>
                  <a:lnTo>
                    <a:pt x="0" y="6379210"/>
                  </a:lnTo>
                  <a:lnTo>
                    <a:pt x="6642519" y="6379210"/>
                  </a:lnTo>
                  <a:lnTo>
                    <a:pt x="13288429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1275810" y="3962531"/>
            <a:ext cx="6078740" cy="308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9"/>
              </a:lnSpc>
            </a:pPr>
            <a:r>
              <a:rPr lang="en-US" sz="20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Previsão de Eventos com IA</a:t>
            </a:r>
          </a:p>
          <a:p>
            <a:pPr algn="l">
              <a:lnSpc>
                <a:spcPts val="2729"/>
              </a:lnSpc>
            </a:pPr>
          </a:p>
          <a:p>
            <a:pPr algn="l">
              <a:lnSpc>
                <a:spcPts val="2729"/>
              </a:lnSpc>
            </a:pPr>
            <a:r>
              <a:rPr lang="en-US" sz="20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Análise de Comportamento dos Motoristas</a:t>
            </a:r>
          </a:p>
          <a:p>
            <a:pPr algn="l">
              <a:lnSpc>
                <a:spcPts val="2729"/>
              </a:lnSpc>
            </a:pPr>
          </a:p>
          <a:p>
            <a:pPr algn="l">
              <a:lnSpc>
                <a:spcPts val="2729"/>
              </a:lnSpc>
            </a:pPr>
            <a:r>
              <a:rPr lang="en-US" sz="20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Monitoramento em Tempo Real</a:t>
            </a:r>
          </a:p>
          <a:p>
            <a:pPr algn="l">
              <a:lnSpc>
                <a:spcPts val="2729"/>
              </a:lnSpc>
            </a:pPr>
          </a:p>
          <a:p>
            <a:pPr algn="l">
              <a:lnSpc>
                <a:spcPts val="2729"/>
              </a:lnSpc>
            </a:pPr>
            <a:r>
              <a:rPr lang="en-US" sz="20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Interface Gráfica Intuitiva</a:t>
            </a:r>
          </a:p>
          <a:p>
            <a:pPr algn="l">
              <a:lnSpc>
                <a:spcPts val="2729"/>
              </a:lnSpc>
            </a:pPr>
          </a:p>
          <a:p>
            <a:pPr algn="l">
              <a:lnSpc>
                <a:spcPts val="2729"/>
              </a:lnSpc>
            </a:pPr>
            <a:r>
              <a:rPr lang="en-US" sz="20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Automação de Ações Preventivas</a:t>
            </a:r>
          </a:p>
        </p:txBody>
      </p:sp>
      <p:sp>
        <p:nvSpPr>
          <p:cNvPr name="AutoShape 8" id="8"/>
          <p:cNvSpPr/>
          <p:nvPr/>
        </p:nvSpPr>
        <p:spPr>
          <a:xfrm rot="0">
            <a:off x="11120502" y="437930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rot="0">
            <a:off x="11120502" y="508415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11120502" y="5802579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11120502" y="6497904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11120502" y="7193229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4130623" y="4712898"/>
            <a:ext cx="6494340" cy="2337962"/>
          </a:xfrm>
          <a:custGeom>
            <a:avLst/>
            <a:gdLst/>
            <a:ahLst/>
            <a:cxnLst/>
            <a:rect r="r" b="b" t="t" l="l"/>
            <a:pathLst>
              <a:path h="2337962" w="6494340">
                <a:moveTo>
                  <a:pt x="0" y="0"/>
                </a:moveTo>
                <a:lnTo>
                  <a:pt x="6494340" y="0"/>
                </a:lnTo>
                <a:lnTo>
                  <a:pt x="6494340" y="2337963"/>
                </a:lnTo>
                <a:lnTo>
                  <a:pt x="0" y="23379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28700" y="462410"/>
            <a:ext cx="16230600" cy="244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40"/>
              </a:lnSpc>
            </a:pPr>
            <a:r>
              <a:rPr lang="en-US" b="true" sz="72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PREVISÃO DE EVENTOS E ACIDENTES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983154">
            <a:off x="-1830086" y="5680708"/>
            <a:ext cx="9169399" cy="5054631"/>
          </a:xfrm>
          <a:custGeom>
            <a:avLst/>
            <a:gdLst/>
            <a:ahLst/>
            <a:cxnLst/>
            <a:rect r="r" b="b" t="t" l="l"/>
            <a:pathLst>
              <a:path h="5054631" w="9169399">
                <a:moveTo>
                  <a:pt x="0" y="0"/>
                </a:moveTo>
                <a:lnTo>
                  <a:pt x="9169399" y="0"/>
                </a:lnTo>
                <a:lnTo>
                  <a:pt x="9169399" y="5054631"/>
                </a:lnTo>
                <a:lnTo>
                  <a:pt x="0" y="50546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35616" y="1028700"/>
            <a:ext cx="15312118" cy="8229600"/>
          </a:xfrm>
          <a:custGeom>
            <a:avLst/>
            <a:gdLst/>
            <a:ahLst/>
            <a:cxnLst/>
            <a:rect r="r" b="b" t="t" l="l"/>
            <a:pathLst>
              <a:path h="8229600" w="15312118">
                <a:moveTo>
                  <a:pt x="0" y="0"/>
                </a:moveTo>
                <a:lnTo>
                  <a:pt x="15312118" y="0"/>
                </a:lnTo>
                <a:lnTo>
                  <a:pt x="1531211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0000"/>
            </a:blip>
            <a:stretch>
              <a:fillRect l="-19971" t="0" r="-13973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12470474" y="3076638"/>
            <a:ext cx="23812" cy="4327312"/>
          </a:xfrm>
          <a:prstGeom prst="line">
            <a:avLst/>
          </a:prstGeom>
          <a:ln cap="rnd" w="762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935616" y="3996080"/>
            <a:ext cx="9760155" cy="370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82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 sistema de previsão de eventos para motoristas utiliza algoritmos de IA (como o NeuralProphet) para analisar dados históricos e prever comportamentos de risco, como excesso de velocidade, fadiga e curvas bruscas. Ele permite a identificação dos motoristas mais propensos a incidentes, ajudando a tomar ações preventivas para aumentar a segurança. O sistema automatiza a preenchimento de dados ausentes, realiza a agregação de eventos por data, e gera previsões futuras com alta precisão. Além disso, visualizações gráficas intuitivas facilitam o monitoramento dos riscos e a tomada de decisão em tempo real.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35708" y="1472872"/>
            <a:ext cx="5876093" cy="2135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</a:pPr>
            <a:r>
              <a:rPr lang="en-US" b="true" sz="72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COMO FUNCIONA ?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008316" y="2602573"/>
            <a:ext cx="948128" cy="948128"/>
          </a:xfrm>
          <a:custGeom>
            <a:avLst/>
            <a:gdLst/>
            <a:ahLst/>
            <a:cxnLst/>
            <a:rect r="r" b="b" t="t" l="l"/>
            <a:pathLst>
              <a:path h="948128" w="948128">
                <a:moveTo>
                  <a:pt x="0" y="0"/>
                </a:moveTo>
                <a:lnTo>
                  <a:pt x="948128" y="0"/>
                </a:lnTo>
                <a:lnTo>
                  <a:pt x="948128" y="948129"/>
                </a:lnTo>
                <a:lnTo>
                  <a:pt x="0" y="94812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25606" t="-26363" r="-27121" b="-26363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070744" y="2680380"/>
            <a:ext cx="2966607" cy="621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59"/>
              </a:lnSpc>
            </a:pPr>
            <a:r>
              <a:rPr lang="en-US" b="true" sz="3000">
                <a:solidFill>
                  <a:srgbClr val="FFFFFF"/>
                </a:solidFill>
                <a:latin typeface="Mont Bold"/>
                <a:ea typeface="Mont Bold"/>
                <a:cs typeface="Mont Bold"/>
                <a:sym typeface="Mont Bold"/>
              </a:rPr>
              <a:t>PYTHON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2008316" y="4683723"/>
            <a:ext cx="948128" cy="948128"/>
          </a:xfrm>
          <a:custGeom>
            <a:avLst/>
            <a:gdLst/>
            <a:ahLst/>
            <a:cxnLst/>
            <a:rect r="r" b="b" t="t" l="l"/>
            <a:pathLst>
              <a:path h="948128" w="948128">
                <a:moveTo>
                  <a:pt x="0" y="0"/>
                </a:moveTo>
                <a:lnTo>
                  <a:pt x="948128" y="0"/>
                </a:lnTo>
                <a:lnTo>
                  <a:pt x="948128" y="948129"/>
                </a:lnTo>
                <a:lnTo>
                  <a:pt x="0" y="94812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25606" t="-26363" r="-27121" b="-26363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3070744" y="4761529"/>
            <a:ext cx="5522056" cy="621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59"/>
              </a:lnSpc>
            </a:pPr>
            <a:r>
              <a:rPr lang="en-US" b="true" sz="3000">
                <a:solidFill>
                  <a:srgbClr val="FFFFFF"/>
                </a:solidFill>
                <a:latin typeface="Mont Bold"/>
                <a:ea typeface="Mont Bold"/>
                <a:cs typeface="Mont Bold"/>
                <a:sym typeface="Mont Bold"/>
              </a:rPr>
              <a:t>NEURALPROPHET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2008316" y="6751292"/>
            <a:ext cx="948128" cy="948128"/>
          </a:xfrm>
          <a:custGeom>
            <a:avLst/>
            <a:gdLst/>
            <a:ahLst/>
            <a:cxnLst/>
            <a:rect r="r" b="b" t="t" l="l"/>
            <a:pathLst>
              <a:path h="948128" w="948128">
                <a:moveTo>
                  <a:pt x="0" y="0"/>
                </a:moveTo>
                <a:lnTo>
                  <a:pt x="948128" y="0"/>
                </a:lnTo>
                <a:lnTo>
                  <a:pt x="948128" y="948128"/>
                </a:lnTo>
                <a:lnTo>
                  <a:pt x="0" y="9481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25606" t="-26363" r="-27121" b="-26363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2494286" y="7007692"/>
            <a:ext cx="4867286" cy="621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59"/>
              </a:lnSpc>
            </a:pPr>
            <a:r>
              <a:rPr lang="en-US" b="true" sz="3000">
                <a:solidFill>
                  <a:srgbClr val="FFFFFF"/>
                </a:solidFill>
                <a:latin typeface="Mont Bold"/>
                <a:ea typeface="Mont Bold"/>
                <a:cs typeface="Mont Bold"/>
                <a:sym typeface="Mont Bold"/>
              </a:rPr>
              <a:t>LIMPEZA DE DADOS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088237">
            <a:off x="13314356" y="-6250170"/>
            <a:ext cx="12294563" cy="12182794"/>
          </a:xfrm>
          <a:custGeom>
            <a:avLst/>
            <a:gdLst/>
            <a:ahLst/>
            <a:cxnLst/>
            <a:rect r="r" b="b" t="t" l="l"/>
            <a:pathLst>
              <a:path h="12182794" w="12294563">
                <a:moveTo>
                  <a:pt x="0" y="0"/>
                </a:moveTo>
                <a:lnTo>
                  <a:pt x="12294564" y="0"/>
                </a:lnTo>
                <a:lnTo>
                  <a:pt x="12294564" y="12182794"/>
                </a:lnTo>
                <a:lnTo>
                  <a:pt x="0" y="121827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113" r="0" b="113"/>
          <a:stretch>
            <a:fillRect/>
          </a:stretch>
        </p:blipFill>
        <p:spPr>
          <a:xfrm flipH="false" flipV="false" rot="0">
            <a:off x="3678972" y="1915359"/>
            <a:ext cx="10930055" cy="765103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319799" y="550072"/>
            <a:ext cx="11648401" cy="136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</a:pPr>
            <a:r>
              <a:rPr lang="en-US" b="true" sz="80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COMO FUNCIONA ?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8082" y="1120548"/>
            <a:ext cx="8045904" cy="8045904"/>
          </a:xfrm>
          <a:custGeom>
            <a:avLst/>
            <a:gdLst/>
            <a:ahLst/>
            <a:cxnLst/>
            <a:rect r="r" b="b" t="t" l="l"/>
            <a:pathLst>
              <a:path h="8045904" w="8045904">
                <a:moveTo>
                  <a:pt x="0" y="0"/>
                </a:moveTo>
                <a:lnTo>
                  <a:pt x="8045904" y="0"/>
                </a:lnTo>
                <a:lnTo>
                  <a:pt x="8045904" y="8045904"/>
                </a:lnTo>
                <a:lnTo>
                  <a:pt x="0" y="80459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1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20517" y="6613327"/>
            <a:ext cx="5656105" cy="5666599"/>
          </a:xfrm>
          <a:custGeom>
            <a:avLst/>
            <a:gdLst/>
            <a:ahLst/>
            <a:cxnLst/>
            <a:rect r="r" b="b" t="t" l="l"/>
            <a:pathLst>
              <a:path h="5666599" w="5656105">
                <a:moveTo>
                  <a:pt x="0" y="0"/>
                </a:moveTo>
                <a:lnTo>
                  <a:pt x="5656104" y="0"/>
                </a:lnTo>
                <a:lnTo>
                  <a:pt x="5656104" y="5666598"/>
                </a:lnTo>
                <a:lnTo>
                  <a:pt x="0" y="56665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28082" y="2694528"/>
            <a:ext cx="8045904" cy="4897944"/>
          </a:xfrm>
          <a:custGeom>
            <a:avLst/>
            <a:gdLst/>
            <a:ahLst/>
            <a:cxnLst/>
            <a:rect r="r" b="b" t="t" l="l"/>
            <a:pathLst>
              <a:path h="4897944" w="8045904">
                <a:moveTo>
                  <a:pt x="0" y="0"/>
                </a:moveTo>
                <a:lnTo>
                  <a:pt x="8045904" y="0"/>
                </a:lnTo>
                <a:lnTo>
                  <a:pt x="8045904" y="4897944"/>
                </a:lnTo>
                <a:lnTo>
                  <a:pt x="0" y="48979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909493" y="4788679"/>
            <a:ext cx="4354277" cy="221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82"/>
              </a:lnSpc>
            </a:pPr>
            <a:r>
              <a:rPr lang="en-US" sz="21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 gráfico mostra a probabilidade dos 10 motoristas mais propensos a eventos, destacando comportamentos de risco para prevenção.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909493" y="3615163"/>
            <a:ext cx="5876093" cy="1221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</a:pPr>
            <a:r>
              <a:rPr lang="en-US" b="true" sz="7200">
                <a:solidFill>
                  <a:srgbClr val="FFBD59"/>
                </a:solidFill>
                <a:latin typeface="Mont Heavy"/>
                <a:ea typeface="Mont Heavy"/>
                <a:cs typeface="Mont Heavy"/>
                <a:sym typeface="Mont Heavy"/>
              </a:rPr>
              <a:t>GRÁFICO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3" r="0" b="-333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4273013"/>
          </a:xfrm>
          <a:custGeom>
            <a:avLst/>
            <a:gdLst/>
            <a:ahLst/>
            <a:cxnLst/>
            <a:rect r="r" b="b" t="t" l="l"/>
            <a:pathLst>
              <a:path h="4273013" w="18288000">
                <a:moveTo>
                  <a:pt x="0" y="0"/>
                </a:moveTo>
                <a:lnTo>
                  <a:pt x="18288000" y="0"/>
                </a:lnTo>
                <a:lnTo>
                  <a:pt x="18288000" y="4273013"/>
                </a:lnTo>
                <a:lnTo>
                  <a:pt x="0" y="4273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55586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326006" y="9182100"/>
            <a:ext cx="693329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hello@reallygreatsite.com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182100"/>
            <a:ext cx="4678224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Alfredo Torres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3811045" y="9391459"/>
            <a:ext cx="8837429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594127" y="5349487"/>
            <a:ext cx="15665173" cy="552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1152">
                <a:solidFill>
                  <a:srgbClr val="FFBD59"/>
                </a:solidFill>
                <a:latin typeface="Garet"/>
                <a:ea typeface="Garet"/>
                <a:cs typeface="Garet"/>
                <a:sym typeface="Garet"/>
              </a:rPr>
              <a:t>@RENATO.BORANGA@RITMOLOG.COM.BR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10202" y="3175406"/>
            <a:ext cx="13267596" cy="2276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b="true">
                <a:solidFill>
                  <a:srgbClr val="FFFFFF"/>
                </a:solidFill>
                <a:latin typeface="Mont Heavy"/>
                <a:ea typeface="Mont Heavy"/>
                <a:cs typeface="Mont Heavy"/>
                <a:sym typeface="Mont Heavy"/>
              </a:rPr>
              <a:t>OBRIGADO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DAGR3cwyaQM</dc:identifier>
  <dcterms:modified xsi:type="dcterms:W3CDTF">2011-08-01T06:04:30Z</dcterms:modified>
  <cp:revision>1</cp:revision>
  <dc:title>pitch</dc:title>
</cp:coreProperties>
</file>

<file path=docProps/thumbnail.jpeg>
</file>